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comments/comment2.xml" ContentType="application/vnd.openxmlformats-officedocument.presentationml.comments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comments/comment3.xml" ContentType="application/vnd.openxmlformats-officedocument.presentationml.comments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notesSlides/notesSlide13.xml" ContentType="application/vnd.openxmlformats-officedocument.presentationml.notesSlide+xml"/>
  <Override PartName="/ppt/tags/tag13.xml" ContentType="application/vnd.openxmlformats-officedocument.presentationml.tags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tags/tag21.xml" ContentType="application/vnd.openxmlformats-officedocument.presentationml.tags+xml"/>
  <Override PartName="/ppt/notesSlides/notesSlide22.xml" ContentType="application/vnd.openxmlformats-officedocument.presentationml.notesSlide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361" r:id="rId5"/>
    <p:sldId id="339" r:id="rId6"/>
    <p:sldId id="341" r:id="rId7"/>
    <p:sldId id="342" r:id="rId8"/>
    <p:sldId id="347" r:id="rId9"/>
    <p:sldId id="353" r:id="rId10"/>
    <p:sldId id="364" r:id="rId11"/>
    <p:sldId id="365" r:id="rId12"/>
    <p:sldId id="363" r:id="rId13"/>
    <p:sldId id="351" r:id="rId14"/>
    <p:sldId id="354" r:id="rId15"/>
    <p:sldId id="355" r:id="rId16"/>
    <p:sldId id="356" r:id="rId17"/>
    <p:sldId id="357" r:id="rId18"/>
    <p:sldId id="358" r:id="rId19"/>
    <p:sldId id="360" r:id="rId20"/>
    <p:sldId id="366" r:id="rId21"/>
    <p:sldId id="367" r:id="rId22"/>
    <p:sldId id="368" r:id="rId23"/>
    <p:sldId id="369" r:id="rId24"/>
    <p:sldId id="370" r:id="rId25"/>
    <p:sldId id="37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aluddin B Ibrahim (QMGMT/UTP)" initials="JBI(" lastIdx="1" clrIdx="0">
    <p:extLst>
      <p:ext uri="{19B8F6BF-5375-455C-9EA6-DF929625EA0E}">
        <p15:presenceInfo xmlns:p15="http://schemas.microsoft.com/office/powerpoint/2012/main" userId="S::jamaluddin_i@utp.edu.my::1f47d114-5014-4f4d-93d8-c1ecbd6aad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AC"/>
    <a:srgbClr val="005085"/>
    <a:srgbClr val="FFFFFF"/>
    <a:srgbClr val="FF6600"/>
    <a:srgbClr val="FF3300"/>
    <a:srgbClr val="2CC2D3"/>
    <a:srgbClr val="FF3399"/>
    <a:srgbClr val="CC0066"/>
    <a:srgbClr val="1167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76" autoAdjust="0"/>
    <p:restoredTop sz="94660"/>
  </p:normalViewPr>
  <p:slideViewPr>
    <p:cSldViewPr snapToGrid="0">
      <p:cViewPr varScale="1">
        <p:scale>
          <a:sx n="63" d="100"/>
          <a:sy n="63" d="100"/>
        </p:scale>
        <p:origin x="96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6:22:17.722" idx="1">
    <p:pos x="480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6:22:17.722" idx="1">
    <p:pos x="480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07T06:22:17.722" idx="1">
    <p:pos x="4800" y="0"/>
    <p:text/>
    <p:extLst>
      <p:ext uri="{C676402C-5697-4E1C-873F-D02D1690AC5C}">
        <p15:threadingInfo xmlns:p15="http://schemas.microsoft.com/office/powerpoint/2012/main" timeZoneBias="-4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954E88-77FB-4B39-ADD9-4102299EC7C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7CDF69EC-1FE5-4193-8169-06CB47F5478F}">
      <dgm:prSet phldrT="[Text]" custT="1"/>
      <dgm:spPr/>
      <dgm:t>
        <a:bodyPr/>
        <a:lstStyle/>
        <a:p>
          <a:r>
            <a:rPr lang="en-MY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Idea Initiation</a:t>
          </a:r>
        </a:p>
      </dgm:t>
    </dgm:pt>
    <dgm:pt modelId="{DA11E966-6A24-452F-8FC2-F1A4725CAEFA}" type="parTrans" cxnId="{87251A75-D93C-473F-BFB7-C82DCB94DCD1}">
      <dgm:prSet/>
      <dgm:spPr/>
      <dgm:t>
        <a:bodyPr/>
        <a:lstStyle/>
        <a:p>
          <a:endParaRPr lang="en-MY" sz="1600"/>
        </a:p>
      </dgm:t>
    </dgm:pt>
    <dgm:pt modelId="{5DE96E14-710E-4234-A3DF-DE2C0330448E}" type="sibTrans" cxnId="{87251A75-D93C-473F-BFB7-C82DCB94DCD1}">
      <dgm:prSet/>
      <dgm:spPr/>
      <dgm:t>
        <a:bodyPr/>
        <a:lstStyle/>
        <a:p>
          <a:endParaRPr lang="en-MY" sz="1600"/>
        </a:p>
      </dgm:t>
    </dgm:pt>
    <dgm:pt modelId="{8E9CB911-F1A1-4FD2-B258-A71BAA4DEA7B}">
      <dgm:prSet phldrT="[Text]" custT="1"/>
      <dgm:spPr/>
      <dgm:t>
        <a:bodyPr/>
        <a:lstStyle/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ASEAN QA Forum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Association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Building   (General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Assembly)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Seminar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Workshop</a:t>
          </a:r>
        </a:p>
        <a:p>
          <a:r>
            <a:rPr lang="en-MY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Strategic Planning</a:t>
          </a:r>
        </a:p>
      </dgm:t>
    </dgm:pt>
    <dgm:pt modelId="{218215FA-94BA-4FE8-9585-0454E4EF49FD}" type="parTrans" cxnId="{3A767A67-8B4B-4770-8E69-4D511EADCA04}">
      <dgm:prSet/>
      <dgm:spPr/>
      <dgm:t>
        <a:bodyPr/>
        <a:lstStyle/>
        <a:p>
          <a:endParaRPr lang="en-MY" sz="1600"/>
        </a:p>
      </dgm:t>
    </dgm:pt>
    <dgm:pt modelId="{DDC3C22A-F703-4F97-B16C-B7F6F82938AC}" type="sibTrans" cxnId="{3A767A67-8B4B-4770-8E69-4D511EADCA04}">
      <dgm:prSet/>
      <dgm:spPr/>
      <dgm:t>
        <a:bodyPr/>
        <a:lstStyle/>
        <a:p>
          <a:endParaRPr lang="en-MY" sz="1600"/>
        </a:p>
      </dgm:t>
    </dgm:pt>
    <dgm:pt modelId="{2AC89F93-4ED1-498F-9F8B-605A52F89388}">
      <dgm:prSet phldrT="[Text]" custT="1"/>
      <dgm:spPr/>
      <dgm:t>
        <a:bodyPr/>
        <a:lstStyle/>
        <a:p>
          <a:r>
            <a:rPr lang="en-MY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ASEAN QA Forum</a:t>
          </a:r>
        </a:p>
        <a:p>
          <a:r>
            <a:rPr lang="en-MY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MY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Association Building</a:t>
          </a:r>
        </a:p>
        <a:p>
          <a:r>
            <a:rPr lang="en-MY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MY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Project Book</a:t>
          </a:r>
        </a:p>
        <a:p>
          <a:endParaRPr lang="en-MY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en-MY" sz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6F125FC-1B20-490E-935F-DB0B04B1FCC9}" type="sibTrans" cxnId="{D356356A-A150-4440-BE16-3C7DBA51AC54}">
      <dgm:prSet/>
      <dgm:spPr/>
      <dgm:t>
        <a:bodyPr/>
        <a:lstStyle/>
        <a:p>
          <a:endParaRPr lang="en-MY" sz="1600"/>
        </a:p>
      </dgm:t>
    </dgm:pt>
    <dgm:pt modelId="{324D3D16-E366-4B86-B32F-E39FCD85693C}" type="parTrans" cxnId="{D356356A-A150-4440-BE16-3C7DBA51AC54}">
      <dgm:prSet/>
      <dgm:spPr/>
      <dgm:t>
        <a:bodyPr/>
        <a:lstStyle/>
        <a:p>
          <a:endParaRPr lang="en-MY" sz="1600"/>
        </a:p>
      </dgm:t>
    </dgm:pt>
    <dgm:pt modelId="{5F41F753-0A16-4D72-88CA-A15849CFC8E8}" type="pres">
      <dgm:prSet presAssocID="{7C954E88-77FB-4B39-ADD9-4102299EC7CC}" presName="arrowDiagram" presStyleCnt="0">
        <dgm:presLayoutVars>
          <dgm:chMax val="5"/>
          <dgm:dir/>
          <dgm:resizeHandles val="exact"/>
        </dgm:presLayoutVars>
      </dgm:prSet>
      <dgm:spPr/>
    </dgm:pt>
    <dgm:pt modelId="{1053306B-664C-408D-B9C6-A32CC8EA3031}" type="pres">
      <dgm:prSet presAssocID="{7C954E88-77FB-4B39-ADD9-4102299EC7CC}" presName="arrow" presStyleLbl="bgShp" presStyleIdx="0" presStyleCnt="1"/>
      <dgm:spPr>
        <a:gradFill rotWithShape="0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dgm:spPr>
    </dgm:pt>
    <dgm:pt modelId="{300F7DE1-9C48-4807-975C-25160A99DD02}" type="pres">
      <dgm:prSet presAssocID="{7C954E88-77FB-4B39-ADD9-4102299EC7CC}" presName="arrowDiagram3" presStyleCnt="0"/>
      <dgm:spPr/>
    </dgm:pt>
    <dgm:pt modelId="{F7AE951B-C29A-4FC1-8B3F-B878622DF0AE}" type="pres">
      <dgm:prSet presAssocID="{7CDF69EC-1FE5-4193-8169-06CB47F5478F}" presName="bullet3a" presStyleLbl="node1" presStyleIdx="0" presStyleCnt="3" custLinFactX="-103726" custLinFactY="129938" custLinFactNeighborX="-200000" custLinFactNeighborY="200000"/>
      <dgm:spPr>
        <a:solidFill>
          <a:srgbClr val="15FD03"/>
        </a:solidFill>
      </dgm:spPr>
    </dgm:pt>
    <dgm:pt modelId="{5E165097-0A5B-48C0-8876-4E052E911A73}" type="pres">
      <dgm:prSet presAssocID="{7CDF69EC-1FE5-4193-8169-06CB47F5478F}" presName="textBox3a" presStyleLbl="revTx" presStyleIdx="0" presStyleCnt="3" custScaleX="60616" custScaleY="16756" custLinFactX="-1277" custLinFactNeighborX="-100000" custLinFactNeighborY="22148">
        <dgm:presLayoutVars>
          <dgm:bulletEnabled val="1"/>
        </dgm:presLayoutVars>
      </dgm:prSet>
      <dgm:spPr/>
    </dgm:pt>
    <dgm:pt modelId="{6DED55C4-ECEA-4056-8E9E-E4A574DC6702}" type="pres">
      <dgm:prSet presAssocID="{2AC89F93-4ED1-498F-9F8B-605A52F89388}" presName="bullet3b" presStyleLbl="node1" presStyleIdx="1" presStyleCnt="3" custScaleX="147668" custScaleY="133517" custLinFactX="100000" custLinFactNeighborX="122817" custLinFactNeighborY="-95760"/>
      <dgm:spPr>
        <a:solidFill>
          <a:srgbClr val="0070C0"/>
        </a:solidFill>
      </dgm:spPr>
    </dgm:pt>
    <dgm:pt modelId="{A859E359-5862-4B53-909C-6CFF8D31523C}" type="pres">
      <dgm:prSet presAssocID="{2AC89F93-4ED1-498F-9F8B-605A52F89388}" presName="textBox3b" presStyleLbl="revTx" presStyleIdx="1" presStyleCnt="3" custScaleX="90032" custScaleY="33235" custLinFactNeighborX="10354" custLinFactNeighborY="-30267">
        <dgm:presLayoutVars>
          <dgm:bulletEnabled val="1"/>
        </dgm:presLayoutVars>
      </dgm:prSet>
      <dgm:spPr/>
    </dgm:pt>
    <dgm:pt modelId="{0DF472F4-95B0-467C-871D-48D25B465794}" type="pres">
      <dgm:prSet presAssocID="{8E9CB911-F1A1-4FD2-B258-A71BAA4DEA7B}" presName="bullet3c" presStyleLbl="node1" presStyleIdx="2" presStyleCnt="3" custScaleX="140942" custScaleY="137224" custLinFactX="124303" custLinFactNeighborX="200000" custLinFactNeighborY="-65907"/>
      <dgm:spPr>
        <a:solidFill>
          <a:srgbClr val="002060"/>
        </a:solidFill>
      </dgm:spPr>
    </dgm:pt>
    <dgm:pt modelId="{11278DE5-BCE8-480B-95A5-6671A0B8CEDD}" type="pres">
      <dgm:prSet presAssocID="{8E9CB911-F1A1-4FD2-B258-A71BAA4DEA7B}" presName="textBox3c" presStyleLbl="revTx" presStyleIdx="2" presStyleCnt="3" custScaleX="108778" custScaleY="56126" custLinFactNeighborX="40772" custLinFactNeighborY="-19275">
        <dgm:presLayoutVars>
          <dgm:bulletEnabled val="1"/>
        </dgm:presLayoutVars>
      </dgm:prSet>
      <dgm:spPr/>
    </dgm:pt>
  </dgm:ptLst>
  <dgm:cxnLst>
    <dgm:cxn modelId="{316E5C29-200B-407F-BBA4-E88839F6091C}" type="presOf" srcId="{8E9CB911-F1A1-4FD2-B258-A71BAA4DEA7B}" destId="{11278DE5-BCE8-480B-95A5-6671A0B8CEDD}" srcOrd="0" destOrd="0" presId="urn:microsoft.com/office/officeart/2005/8/layout/arrow2"/>
    <dgm:cxn modelId="{DC9FB25E-6275-4FE2-A0FF-3E464C697F06}" type="presOf" srcId="{7CDF69EC-1FE5-4193-8169-06CB47F5478F}" destId="{5E165097-0A5B-48C0-8876-4E052E911A73}" srcOrd="0" destOrd="0" presId="urn:microsoft.com/office/officeart/2005/8/layout/arrow2"/>
    <dgm:cxn modelId="{3A767A67-8B4B-4770-8E69-4D511EADCA04}" srcId="{7C954E88-77FB-4B39-ADD9-4102299EC7CC}" destId="{8E9CB911-F1A1-4FD2-B258-A71BAA4DEA7B}" srcOrd="2" destOrd="0" parTransId="{218215FA-94BA-4FE8-9585-0454E4EF49FD}" sibTransId="{DDC3C22A-F703-4F97-B16C-B7F6F82938AC}"/>
    <dgm:cxn modelId="{D8DF104A-832F-44A3-9004-62DBC6A54F11}" type="presOf" srcId="{7C954E88-77FB-4B39-ADD9-4102299EC7CC}" destId="{5F41F753-0A16-4D72-88CA-A15849CFC8E8}" srcOrd="0" destOrd="0" presId="urn:microsoft.com/office/officeart/2005/8/layout/arrow2"/>
    <dgm:cxn modelId="{D356356A-A150-4440-BE16-3C7DBA51AC54}" srcId="{7C954E88-77FB-4B39-ADD9-4102299EC7CC}" destId="{2AC89F93-4ED1-498F-9F8B-605A52F89388}" srcOrd="1" destOrd="0" parTransId="{324D3D16-E366-4B86-B32F-E39FCD85693C}" sibTransId="{96F125FC-1B20-490E-935F-DB0B04B1FCC9}"/>
    <dgm:cxn modelId="{87251A75-D93C-473F-BFB7-C82DCB94DCD1}" srcId="{7C954E88-77FB-4B39-ADD9-4102299EC7CC}" destId="{7CDF69EC-1FE5-4193-8169-06CB47F5478F}" srcOrd="0" destOrd="0" parTransId="{DA11E966-6A24-452F-8FC2-F1A4725CAEFA}" sibTransId="{5DE96E14-710E-4234-A3DF-DE2C0330448E}"/>
    <dgm:cxn modelId="{C46FE8A1-7323-46EC-9DF9-449A9831833F}" type="presOf" srcId="{2AC89F93-4ED1-498F-9F8B-605A52F89388}" destId="{A859E359-5862-4B53-909C-6CFF8D31523C}" srcOrd="0" destOrd="0" presId="urn:microsoft.com/office/officeart/2005/8/layout/arrow2"/>
    <dgm:cxn modelId="{539E4D9D-6D91-4AC5-B6ED-B181A5431AD4}" type="presParOf" srcId="{5F41F753-0A16-4D72-88CA-A15849CFC8E8}" destId="{1053306B-664C-408D-B9C6-A32CC8EA3031}" srcOrd="0" destOrd="0" presId="urn:microsoft.com/office/officeart/2005/8/layout/arrow2"/>
    <dgm:cxn modelId="{DF319C60-3154-49B0-97A4-B447B5E8E9C6}" type="presParOf" srcId="{5F41F753-0A16-4D72-88CA-A15849CFC8E8}" destId="{300F7DE1-9C48-4807-975C-25160A99DD02}" srcOrd="1" destOrd="0" presId="urn:microsoft.com/office/officeart/2005/8/layout/arrow2"/>
    <dgm:cxn modelId="{1C8FA0DD-1883-4484-BCE8-DD8C52992A53}" type="presParOf" srcId="{300F7DE1-9C48-4807-975C-25160A99DD02}" destId="{F7AE951B-C29A-4FC1-8B3F-B878622DF0AE}" srcOrd="0" destOrd="0" presId="urn:microsoft.com/office/officeart/2005/8/layout/arrow2"/>
    <dgm:cxn modelId="{6995D816-9E8C-4E0D-88BC-D3D3D581C15B}" type="presParOf" srcId="{300F7DE1-9C48-4807-975C-25160A99DD02}" destId="{5E165097-0A5B-48C0-8876-4E052E911A73}" srcOrd="1" destOrd="0" presId="urn:microsoft.com/office/officeart/2005/8/layout/arrow2"/>
    <dgm:cxn modelId="{AC287665-0F7F-4E94-BBDA-73EE902B05B3}" type="presParOf" srcId="{300F7DE1-9C48-4807-975C-25160A99DD02}" destId="{6DED55C4-ECEA-4056-8E9E-E4A574DC6702}" srcOrd="2" destOrd="0" presId="urn:microsoft.com/office/officeart/2005/8/layout/arrow2"/>
    <dgm:cxn modelId="{51886B2A-5A86-4D3A-8664-D4442B711D87}" type="presParOf" srcId="{300F7DE1-9C48-4807-975C-25160A99DD02}" destId="{A859E359-5862-4B53-909C-6CFF8D31523C}" srcOrd="3" destOrd="0" presId="urn:microsoft.com/office/officeart/2005/8/layout/arrow2"/>
    <dgm:cxn modelId="{6EE8D19F-37C2-4DFA-99BC-9DE0993E1680}" type="presParOf" srcId="{300F7DE1-9C48-4807-975C-25160A99DD02}" destId="{0DF472F4-95B0-467C-871D-48D25B465794}" srcOrd="4" destOrd="0" presId="urn:microsoft.com/office/officeart/2005/8/layout/arrow2"/>
    <dgm:cxn modelId="{7C28F05B-0A33-46FB-8C2E-F801E034E915}" type="presParOf" srcId="{300F7DE1-9C48-4807-975C-25160A99DD02}" destId="{11278DE5-BCE8-480B-95A5-6671A0B8CEDD}" srcOrd="5" destOrd="0" presId="urn:microsoft.com/office/officeart/2005/8/layout/arrow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53306B-664C-408D-B9C6-A32CC8EA3031}">
      <dsp:nvSpPr>
        <dsp:cNvPr id="0" name=""/>
        <dsp:cNvSpPr/>
      </dsp:nvSpPr>
      <dsp:spPr>
        <a:xfrm>
          <a:off x="614147" y="0"/>
          <a:ext cx="8973188" cy="5608243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E951B-C29A-4FC1-8B3F-B878622DF0AE}">
      <dsp:nvSpPr>
        <dsp:cNvPr id="0" name=""/>
        <dsp:cNvSpPr/>
      </dsp:nvSpPr>
      <dsp:spPr>
        <a:xfrm>
          <a:off x="1045140" y="4640564"/>
          <a:ext cx="233302" cy="233302"/>
        </a:xfrm>
        <a:prstGeom prst="ellipse">
          <a:avLst/>
        </a:prstGeom>
        <a:solidFill>
          <a:srgbClr val="15FD0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65097-0A5B-48C0-8876-4E052E911A73}">
      <dsp:nvSpPr>
        <dsp:cNvPr id="0" name=""/>
        <dsp:cNvSpPr/>
      </dsp:nvSpPr>
      <dsp:spPr>
        <a:xfrm>
          <a:off x="164652" y="5021033"/>
          <a:ext cx="1267330" cy="2715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622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Idea Initiation</a:t>
          </a:r>
        </a:p>
      </dsp:txBody>
      <dsp:txXfrm>
        <a:off x="164652" y="5021033"/>
        <a:ext cx="1267330" cy="271578"/>
      </dsp:txXfrm>
    </dsp:sp>
    <dsp:sp modelId="{6DED55C4-ECEA-4056-8E9E-E4A574DC6702}">
      <dsp:nvSpPr>
        <dsp:cNvPr id="0" name=""/>
        <dsp:cNvSpPr/>
      </dsp:nvSpPr>
      <dsp:spPr>
        <a:xfrm>
          <a:off x="4652279" y="1871953"/>
          <a:ext cx="622774" cy="563094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9E359-5862-4B53-909C-6CFF8D31523C}">
      <dsp:nvSpPr>
        <dsp:cNvPr id="0" name=""/>
        <dsp:cNvSpPr/>
      </dsp:nvSpPr>
      <dsp:spPr>
        <a:xfrm>
          <a:off x="4354272" y="2652409"/>
          <a:ext cx="1938897" cy="101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3471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ASEAN QA Forum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en-MY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Association Building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 </a:t>
          </a:r>
          <a:r>
            <a:rPr lang="en-MY" sz="120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Project Book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54272" y="2652409"/>
        <a:ext cx="1938897" cy="1013961"/>
      </dsp:txXfrm>
    </dsp:sp>
    <dsp:sp modelId="{0DF472F4-95B0-467C-871D-48D25B465794}">
      <dsp:nvSpPr>
        <dsp:cNvPr id="0" name=""/>
        <dsp:cNvSpPr/>
      </dsp:nvSpPr>
      <dsp:spPr>
        <a:xfrm>
          <a:off x="8061811" y="925922"/>
          <a:ext cx="822054" cy="800368"/>
        </a:xfrm>
        <a:prstGeom prst="ellipse">
          <a:avLst/>
        </a:prstGeom>
        <a:solidFill>
          <a:srgbClr val="00206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278DE5-BCE8-480B-95A5-6671A0B8CEDD}">
      <dsp:nvSpPr>
        <dsp:cNvPr id="0" name=""/>
        <dsp:cNvSpPr/>
      </dsp:nvSpPr>
      <dsp:spPr>
        <a:xfrm>
          <a:off x="7364849" y="1814271"/>
          <a:ext cx="2342605" cy="21876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9056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ASEAN QA Forum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Association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Building   (General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Assembly)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Seminar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Workshop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* Strategic Planning</a:t>
          </a:r>
        </a:p>
      </dsp:txBody>
      <dsp:txXfrm>
        <a:off x="7364849" y="1814271"/>
        <a:ext cx="2342605" cy="21876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10532B-2175-416B-A65D-DEF1DA804F76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7BA4C6-3A7C-48D8-B7BE-0C69A33AA1AC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2601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2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3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4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5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6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7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8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9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0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789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33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142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048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63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682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406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64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331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19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53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36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20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727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21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242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22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806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3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7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4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55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5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78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6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65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7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8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069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  <p:custDataLst>
              <p:tags r:id="rId1"/>
            </p:custDataLst>
          </p:nvPr>
        </p:nvSpPr>
        <p:spPr>
          <a:xfrm>
            <a:off x="0" y="9428584"/>
            <a:ext cx="6669088" cy="498054"/>
          </a:xfrm>
        </p:spPr>
        <p:txBody>
          <a:bodyPr/>
          <a:lstStyle/>
          <a:p>
            <a:pPr>
              <a:defRPr/>
            </a:pPr>
            <a:r>
              <a:rPr lang="en-US"/>
              <a:t>Open</a:t>
            </a:r>
          </a:p>
        </p:txBody>
      </p:sp>
      <p:sp>
        <p:nvSpPr>
          <p:cNvPr id="12294" name="Slide Number Placeholder 5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54C2FC-EFE6-42BA-A6FE-4FB11083A241}" type="slidenum">
              <a:rPr lang="en-US" altLang="en-US" smtClean="0">
                <a:solidFill>
                  <a:prstClr val="black"/>
                </a:solidFill>
              </a:rPr>
              <a:pPr/>
              <a:t>9</a:t>
            </a:fld>
            <a:endParaRPr lang="en-US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8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3556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40993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58613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97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75456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0194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7871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543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04863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0367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97772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A6C391-8686-4DED-B19A-618130AD2167}" type="datetimeFigureOut">
              <a:rPr lang="en-MY" smtClean="0"/>
              <a:t>7/11/2019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F26B0-10F6-4987-9225-7F1D6A320DDA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8017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7.jp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37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10" Type="http://schemas.microsoft.com/office/2007/relationships/hdphoto" Target="../media/hdphoto9.wdp"/><Relationship Id="rId4" Type="http://schemas.openxmlformats.org/officeDocument/2006/relationships/image" Target="../media/image2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.jpg"/><Relationship Id="rId7" Type="http://schemas.openxmlformats.org/officeDocument/2006/relationships/image" Target="../media/image44.png"/><Relationship Id="rId12" Type="http://schemas.microsoft.com/office/2007/relationships/hdphoto" Target="../media/hdphoto12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microsoft.com/office/2007/relationships/hdphoto" Target="../media/hdphoto1.wdp"/><Relationship Id="rId10" Type="http://schemas.microsoft.com/office/2007/relationships/hdphoto" Target="../media/hdphoto11.wdp"/><Relationship Id="rId4" Type="http://schemas.openxmlformats.org/officeDocument/2006/relationships/image" Target="../media/image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image" Target="../media/image1.jpg"/><Relationship Id="rId21" Type="http://schemas.openxmlformats.org/officeDocument/2006/relationships/image" Target="../media/image13.png"/><Relationship Id="rId7" Type="http://schemas.openxmlformats.org/officeDocument/2006/relationships/diagramLayout" Target="../diagrams/layout1.xml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microsoft.com/office/2007/relationships/hdphoto" Target="../media/hdphoto1.wdp"/><Relationship Id="rId15" Type="http://schemas.openxmlformats.org/officeDocument/2006/relationships/image" Target="../media/image7.png"/><Relationship Id="rId10" Type="http://schemas.microsoft.com/office/2007/relationships/diagramDrawing" Target="../diagrams/drawing1.xml"/><Relationship Id="rId19" Type="http://schemas.openxmlformats.org/officeDocument/2006/relationships/image" Target="../media/image11.png"/><Relationship Id="rId4" Type="http://schemas.openxmlformats.org/officeDocument/2006/relationships/image" Target="../media/image2.png"/><Relationship Id="rId9" Type="http://schemas.openxmlformats.org/officeDocument/2006/relationships/diagramColors" Target="../diagrams/colors1.xml"/><Relationship Id="rId14" Type="http://schemas.openxmlformats.org/officeDocument/2006/relationships/image" Target="../media/image6.png"/><Relationship Id="rId22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comments" Target="../comments/comment1.xml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comments" Target="../comments/commen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10" Type="http://schemas.openxmlformats.org/officeDocument/2006/relationships/comments" Target="../comments/comment3.xml"/><Relationship Id="rId4" Type="http://schemas.openxmlformats.org/officeDocument/2006/relationships/image" Target="../media/image2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257CCF-2FDF-7848-BF8F-C507473D9A27}"/>
              </a:ext>
            </a:extLst>
          </p:cNvPr>
          <p:cNvSpPr txBox="1">
            <a:spLocks/>
          </p:cNvSpPr>
          <p:nvPr/>
        </p:nvSpPr>
        <p:spPr>
          <a:xfrm>
            <a:off x="11233" y="4900160"/>
            <a:ext cx="7562850" cy="17744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2800" dirty="0">
                <a:latin typeface="Museo Sans 900" panose="02000000000000000000" pitchFamily="50" charset="0"/>
              </a:rPr>
              <a:t>ASEAN – QA Forum: Networking for Building &amp; Sustaining Quality Culture in HEIs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Museo Sans 300" panose="02000000000000000000" pitchFamily="50" charset="0"/>
              </a:rPr>
              <a:t>7</a:t>
            </a:r>
            <a:r>
              <a:rPr lang="en-US" sz="2800" baseline="30000" dirty="0">
                <a:latin typeface="Museo Sans 300" panose="02000000000000000000" pitchFamily="50" charset="0"/>
              </a:rPr>
              <a:t>th</a:t>
            </a:r>
            <a:r>
              <a:rPr lang="en-US" sz="2800" dirty="0">
                <a:latin typeface="Museo Sans 300" panose="02000000000000000000" pitchFamily="50" charset="0"/>
              </a:rPr>
              <a:t>-8th November 2019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Museo Sans 300" panose="02000000000000000000" pitchFamily="50" charset="0"/>
              </a:rPr>
              <a:t> Foreign Trade University, Hanoi, Vietnam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E33CA5A-A504-417E-8221-F35693853893}"/>
              </a:ext>
            </a:extLst>
          </p:cNvPr>
          <p:cNvPicPr/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017" y="1589344"/>
            <a:ext cx="2896066" cy="31549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2532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F1A7095D-82A0-4B54-8E62-9DCCD0E6BB22}"/>
              </a:ext>
            </a:extLst>
          </p:cNvPr>
          <p:cNvSpPr txBox="1">
            <a:spLocks/>
          </p:cNvSpPr>
          <p:nvPr/>
        </p:nvSpPr>
        <p:spPr>
          <a:xfrm>
            <a:off x="794163" y="3429000"/>
            <a:ext cx="3065366" cy="114391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INDONESIA</a:t>
            </a:r>
            <a:endParaRPr lang="en-MY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F34A9C-BC5A-4FC5-87A7-0C382FA1AF59}"/>
              </a:ext>
            </a:extLst>
          </p:cNvPr>
          <p:cNvSpPr/>
          <p:nvPr/>
        </p:nvSpPr>
        <p:spPr>
          <a:xfrm>
            <a:off x="4578035" y="5268099"/>
            <a:ext cx="2631475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MAGDALENA </a:t>
            </a:r>
          </a:p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WAHYUNI INDERAWATI</a:t>
            </a:r>
          </a:p>
          <a:p>
            <a:pPr algn="ctr" fontAlgn="ctr"/>
            <a:r>
              <a:rPr lang="en-US" sz="1200" dirty="0" err="1"/>
              <a:t>Atma</a:t>
            </a:r>
            <a:r>
              <a:rPr lang="en-US" sz="1200" dirty="0"/>
              <a:t> Jaya Catholic </a:t>
            </a:r>
          </a:p>
        </p:txBody>
      </p:sp>
      <p:pic>
        <p:nvPicPr>
          <p:cNvPr id="25" name="Picture 6" descr="Hasil carian imej untuk flag indonesia">
            <a:extLst>
              <a:ext uri="{FF2B5EF4-FFF2-40B4-BE49-F238E27FC236}">
                <a16:creationId xmlns:a16="http://schemas.microsoft.com/office/drawing/2014/main" id="{5D1CDFE6-1995-4FC3-99FA-60DD0ED2A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3" y="4618369"/>
            <a:ext cx="3065366" cy="204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A68D7E-F7E3-4695-9ED9-F26F3FD5A8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682" y="2258501"/>
            <a:ext cx="2645280" cy="29965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B6BBC9-5759-4D68-97F3-5CD4913B3D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5113" y="2258500"/>
            <a:ext cx="2790023" cy="299658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133BFAB-7B35-46FE-8F26-C15B189E2F8E}"/>
              </a:ext>
            </a:extLst>
          </p:cNvPr>
          <p:cNvSpPr/>
          <p:nvPr/>
        </p:nvSpPr>
        <p:spPr>
          <a:xfrm>
            <a:off x="7839890" y="5262118"/>
            <a:ext cx="2790022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SYAHRUN NUR MADJID</a:t>
            </a:r>
          </a:p>
          <a:p>
            <a:pPr algn="ctr" fontAlgn="ctr"/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ctr"/>
            <a:r>
              <a:rPr lang="en-US" sz="1200" dirty="0" err="1"/>
              <a:t>Universitas</a:t>
            </a:r>
            <a:r>
              <a:rPr lang="en-US" sz="1200" dirty="0"/>
              <a:t> </a:t>
            </a:r>
            <a:r>
              <a:rPr lang="en-US" sz="1200" dirty="0" err="1"/>
              <a:t>Syiah</a:t>
            </a:r>
            <a:r>
              <a:rPr lang="en-US" sz="1200" dirty="0"/>
              <a:t> Kuala</a:t>
            </a:r>
            <a:endParaRPr lang="en-MY" sz="1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FB6DFA9-D237-4B3A-B381-68D0395FCD0A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35212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6E404D86-5CDB-4642-923E-2F533F31A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8700" y="3268347"/>
            <a:ext cx="2886075" cy="116895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LAOS</a:t>
            </a:r>
            <a:endParaRPr lang="en-MY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1" name="Picture 2" descr="Hasil carian imej untuk flag laos">
            <a:extLst>
              <a:ext uri="{FF2B5EF4-FFF2-40B4-BE49-F238E27FC236}">
                <a16:creationId xmlns:a16="http://schemas.microsoft.com/office/drawing/2014/main" id="{F6106E2E-1947-412E-AAA7-941A53038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682" y="4487214"/>
            <a:ext cx="3096583" cy="18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55BD21-A512-4853-9F0A-0E360D7C1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44896" y="2276783"/>
            <a:ext cx="2243535" cy="31237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2802FF4-B7F1-43AA-A164-814967528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2597" y="2276784"/>
            <a:ext cx="2605735" cy="313216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F239E7C-B175-4844-82BB-45DE28E529E2}"/>
              </a:ext>
            </a:extLst>
          </p:cNvPr>
          <p:cNvSpPr/>
          <p:nvPr/>
        </p:nvSpPr>
        <p:spPr>
          <a:xfrm>
            <a:off x="4523417" y="5439424"/>
            <a:ext cx="30965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THANONGSACK DUANGDALA</a:t>
            </a:r>
          </a:p>
          <a:p>
            <a:pPr algn="ctr"/>
            <a:r>
              <a:rPr lang="en-MY" sz="1200" dirty="0"/>
              <a:t>National University of Laos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BA73A8D-24AC-4413-AA09-A00389537369}"/>
              </a:ext>
            </a:extLst>
          </p:cNvPr>
          <p:cNvSpPr/>
          <p:nvPr/>
        </p:nvSpPr>
        <p:spPr>
          <a:xfrm>
            <a:off x="7578089" y="5400505"/>
            <a:ext cx="388419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PHOUMINDR BOUATHEP</a:t>
            </a:r>
          </a:p>
          <a:p>
            <a:pPr algn="ctr" fontAlgn="ctr"/>
            <a:r>
              <a:rPr lang="en-MY" sz="1200" dirty="0"/>
              <a:t>Department of Health Care &amp; Rehabilitation Ministry of Health, Lao PDR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C0DB06-E6E2-45F0-B9AA-D12B83A396E6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62580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886F445-460A-4432-9598-7F3C8DD18D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010" y="3370867"/>
            <a:ext cx="3050044" cy="1149698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MYANMAR</a:t>
            </a:r>
            <a:endParaRPr lang="en-MY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09FBDE7-AC9A-4649-8794-8A63AF3E92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2010" y="4533365"/>
            <a:ext cx="3062765" cy="18656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40B457-4657-4842-BE72-4B76A0813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7662" y="2242989"/>
            <a:ext cx="2374435" cy="31643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7BBC52-6051-44D8-83BD-38ADD001E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6176" y="2420310"/>
            <a:ext cx="2297249" cy="298698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8DA45B-C6D7-4D92-A940-711F81B66C05}"/>
              </a:ext>
            </a:extLst>
          </p:cNvPr>
          <p:cNvSpPr/>
          <p:nvPr/>
        </p:nvSpPr>
        <p:spPr>
          <a:xfrm>
            <a:off x="4227143" y="5513905"/>
            <a:ext cx="2724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NILAR TOE</a:t>
            </a:r>
          </a:p>
          <a:p>
            <a:pPr algn="ctr"/>
            <a:r>
              <a:rPr lang="en-US" sz="1200" dirty="0"/>
              <a:t> </a:t>
            </a:r>
            <a:endParaRPr lang="en-MY" sz="1200" dirty="0"/>
          </a:p>
          <a:p>
            <a:pPr algn="ctr"/>
            <a:r>
              <a:rPr lang="en-MY" sz="1200" dirty="0"/>
              <a:t>Myanmar Maritime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7252B48-1BAA-4F6C-8245-3BAFDC83FB0F}"/>
              </a:ext>
            </a:extLst>
          </p:cNvPr>
          <p:cNvSpPr/>
          <p:nvPr/>
        </p:nvSpPr>
        <p:spPr>
          <a:xfrm>
            <a:off x="7886176" y="5477411"/>
            <a:ext cx="2294144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THWE </a:t>
            </a:r>
            <a:r>
              <a:rPr lang="en-MY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THWE</a:t>
            </a:r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OO</a:t>
            </a:r>
          </a:p>
          <a:p>
            <a:pPr algn="ctr"/>
            <a:r>
              <a:rPr lang="en-MY" sz="1200" dirty="0"/>
              <a:t>Technological University (Hmawbi)</a:t>
            </a:r>
            <a:endParaRPr lang="en-US" sz="12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5396AD-3F45-4C1B-8E50-8188B3D5E4F0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21145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40A8F58C-C54C-490C-9377-E56B6AA2E28A}"/>
              </a:ext>
            </a:extLst>
          </p:cNvPr>
          <p:cNvSpPr txBox="1">
            <a:spLocks/>
          </p:cNvSpPr>
          <p:nvPr/>
        </p:nvSpPr>
        <p:spPr>
          <a:xfrm>
            <a:off x="581315" y="3239275"/>
            <a:ext cx="3062765" cy="13064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PHILIPPINES</a:t>
            </a:r>
            <a:endParaRPr lang="en-MY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3" name="Picture 2" descr="Hasil carian imej untuk flag philippines">
            <a:extLst>
              <a:ext uri="{FF2B5EF4-FFF2-40B4-BE49-F238E27FC236}">
                <a16:creationId xmlns:a16="http://schemas.microsoft.com/office/drawing/2014/main" id="{BE2339E7-9805-45D3-B887-369D9272C4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1" y="4560570"/>
            <a:ext cx="3062765" cy="186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D806CE-3CE4-4D72-8CE3-27C13D00C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8391" y="2042088"/>
            <a:ext cx="2746508" cy="31943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95E17C0-626B-47F6-BC33-34CABCE19E31}"/>
              </a:ext>
            </a:extLst>
          </p:cNvPr>
          <p:cNvSpPr/>
          <p:nvPr/>
        </p:nvSpPr>
        <p:spPr>
          <a:xfrm>
            <a:off x="5063259" y="5271998"/>
            <a:ext cx="278435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sz="1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LUCILA CALAIRO</a:t>
            </a:r>
          </a:p>
          <a:p>
            <a:pPr algn="ctr"/>
            <a:r>
              <a:rPr lang="en-MY" sz="1300" dirty="0"/>
              <a:t>De La Salle University Dasmarinas</a:t>
            </a:r>
            <a:endParaRPr lang="en-US" sz="13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13088B-5971-47C8-BC7F-68D4B65AFAC9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06005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close up of a card&#10;&#10;Description automatically generated">
            <a:extLst>
              <a:ext uri="{FF2B5EF4-FFF2-40B4-BE49-F238E27FC236}">
                <a16:creationId xmlns:a16="http://schemas.microsoft.com/office/drawing/2014/main" id="{D08DD6B9-8E18-411E-A532-07B2BA996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929" y="2036184"/>
            <a:ext cx="7024821" cy="4876800"/>
          </a:xfrm>
          <a:prstGeom prst="rect">
            <a:avLst/>
          </a:prstGeom>
        </p:spPr>
      </p:pic>
      <p:pic>
        <p:nvPicPr>
          <p:cNvPr id="18" name="Picture 17" descr="A close up of a card&#10;&#10;Description automatically generated">
            <a:extLst>
              <a:ext uri="{FF2B5EF4-FFF2-40B4-BE49-F238E27FC236}">
                <a16:creationId xmlns:a16="http://schemas.microsoft.com/office/drawing/2014/main" id="{F241E11B-F078-4933-994A-EF5C83556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0878" y="-20706"/>
            <a:ext cx="7024821" cy="4876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257585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8A9A509-3E7B-45D7-B091-7C334405A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52010" y="3422373"/>
            <a:ext cx="3062765" cy="11439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THAILAND</a:t>
            </a:r>
            <a:endParaRPr lang="en-MY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2" name="Picture 2" descr="Hasil carian imej untuk flag thailand">
            <a:extLst>
              <a:ext uri="{FF2B5EF4-FFF2-40B4-BE49-F238E27FC236}">
                <a16:creationId xmlns:a16="http://schemas.microsoft.com/office/drawing/2014/main" id="{B1CD60F1-C8FA-4F3E-BBE5-F1CC1EE02D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10" y="4575810"/>
            <a:ext cx="3062765" cy="18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FFDD15-3A93-49CB-9CB1-C39EEE8A0A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74887" y="2194458"/>
            <a:ext cx="2960701" cy="3207232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35E907A-DB1E-4FD5-A35E-0F2CDE6F6559}"/>
              </a:ext>
            </a:extLst>
          </p:cNvPr>
          <p:cNvSpPr/>
          <p:nvPr/>
        </p:nvSpPr>
        <p:spPr>
          <a:xfrm>
            <a:off x="5074272" y="5415596"/>
            <a:ext cx="2960702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CHAILERD PICHITPORNCHAI</a:t>
            </a:r>
            <a:r>
              <a:rPr lang="en-US" dirty="0"/>
              <a:t> </a:t>
            </a:r>
          </a:p>
          <a:p>
            <a:pPr algn="ctr" fontAlgn="ctr"/>
            <a:r>
              <a:rPr lang="en-US" sz="1200" dirty="0"/>
              <a:t>Mahidol University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18CE49-2FA2-4210-9020-CD2E6644D91A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4558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card&#10;&#10;Description automatically generated">
            <a:extLst>
              <a:ext uri="{FF2B5EF4-FFF2-40B4-BE49-F238E27FC236}">
                <a16:creationId xmlns:a16="http://schemas.microsoft.com/office/drawing/2014/main" id="{5B5C4AC6-3B82-4DFB-8D0A-C0FC1E29F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7406" y="1981200"/>
            <a:ext cx="5829300" cy="4876800"/>
          </a:xfrm>
          <a:prstGeom prst="rect">
            <a:avLst/>
          </a:prstGeom>
        </p:spPr>
      </p:pic>
      <p:pic>
        <p:nvPicPr>
          <p:cNvPr id="21" name="Picture 20" descr="A close up of a card&#10;&#10;Description automatically generated">
            <a:extLst>
              <a:ext uri="{FF2B5EF4-FFF2-40B4-BE49-F238E27FC236}">
                <a16:creationId xmlns:a16="http://schemas.microsoft.com/office/drawing/2014/main" id="{5E826E55-44BF-49CF-8DDD-1239712DA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50" y="1918"/>
            <a:ext cx="6950658" cy="4876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9528" y="465715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" y="-310409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82504173-567B-4BE8-8BA4-49954ACB42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108" y="2559304"/>
            <a:ext cx="3035667" cy="1143912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VIETNAM</a:t>
            </a:r>
            <a:endParaRPr lang="en-MY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6" name="Picture 2" descr="Hasil carian imej untuk flag vietnam">
            <a:extLst>
              <a:ext uri="{FF2B5EF4-FFF2-40B4-BE49-F238E27FC236}">
                <a16:creationId xmlns:a16="http://schemas.microsoft.com/office/drawing/2014/main" id="{0D70755A-C6E3-4D75-ACD2-4EA0C026F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/>
          <a:stretch/>
        </p:blipFill>
        <p:spPr bwMode="auto">
          <a:xfrm>
            <a:off x="879108" y="3717758"/>
            <a:ext cx="3062765" cy="1906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C916AF-777D-4366-8F8F-610799939D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9707" b="14265"/>
          <a:stretch/>
        </p:blipFill>
        <p:spPr>
          <a:xfrm>
            <a:off x="4500967" y="2367758"/>
            <a:ext cx="2670512" cy="2700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B6CD7D-DF9A-4624-B1FF-972FF34508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b="19098"/>
          <a:stretch/>
        </p:blipFill>
        <p:spPr>
          <a:xfrm>
            <a:off x="8410506" y="2412476"/>
            <a:ext cx="2670512" cy="271033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25BAB104-EE43-47BA-BF46-9F47FB3D8ED0}"/>
              </a:ext>
            </a:extLst>
          </p:cNvPr>
          <p:cNvSpPr/>
          <p:nvPr/>
        </p:nvSpPr>
        <p:spPr>
          <a:xfrm>
            <a:off x="4481882" y="5108539"/>
            <a:ext cx="268959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 SY MANH</a:t>
            </a:r>
          </a:p>
          <a:p>
            <a:pPr algn="ctr"/>
            <a:endParaRPr lang="en-MY" sz="1200" dirty="0"/>
          </a:p>
          <a:p>
            <a:pPr algn="ctr"/>
            <a:endParaRPr lang="en-MY" sz="1200" dirty="0"/>
          </a:p>
          <a:p>
            <a:pPr algn="ctr"/>
            <a:r>
              <a:rPr lang="en-MY" sz="1200" dirty="0"/>
              <a:t>Foreign Trade University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766B89F-73FA-44BF-9A83-219050A8DE4A}"/>
              </a:ext>
            </a:extLst>
          </p:cNvPr>
          <p:cNvSpPr/>
          <p:nvPr/>
        </p:nvSpPr>
        <p:spPr>
          <a:xfrm>
            <a:off x="8410507" y="5156666"/>
            <a:ext cx="2670512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ASSOC. PROF. HOANG DAO BAO TRAM</a:t>
            </a:r>
          </a:p>
          <a:p>
            <a:pPr algn="ctr" fontAlgn="ctr"/>
            <a:r>
              <a:rPr lang="en-US" sz="1200" dirty="0"/>
              <a:t>University of Medicine and Pharmacy </a:t>
            </a:r>
          </a:p>
          <a:p>
            <a:pPr algn="ctr" fontAlgn="ctr"/>
            <a:r>
              <a:rPr lang="en-US" sz="1200" dirty="0"/>
              <a:t>Ho Chi Minh City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64FC7D-C109-4964-807A-F4AEA5A80C02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05341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DB14211-647D-42FE-B860-3760A7F6A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036" y="3659970"/>
            <a:ext cx="3035667" cy="103216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TIMOR LESTE</a:t>
            </a:r>
            <a:endParaRPr lang="en-MY" sz="3600" b="1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CE757C-19F7-4B2A-B063-F900BB318A5B}"/>
              </a:ext>
            </a:extLst>
          </p:cNvPr>
          <p:cNvSpPr/>
          <p:nvPr/>
        </p:nvSpPr>
        <p:spPr>
          <a:xfrm>
            <a:off x="9537498" y="4255560"/>
            <a:ext cx="2499134" cy="83099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APOLINARIO MARCAL </a:t>
            </a:r>
          </a:p>
          <a:p>
            <a:pPr algn="ctr" font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MAIA DO REGO</a:t>
            </a:r>
          </a:p>
          <a:p>
            <a:pPr algn="ctr" fontAlgn="ctr"/>
            <a:r>
              <a:rPr lang="pt-BR" sz="1200" dirty="0"/>
              <a:t>Universidade da Paz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18E7193-3DDA-4CFD-9B55-F15F88429BCF}"/>
              </a:ext>
            </a:extLst>
          </p:cNvPr>
          <p:cNvSpPr/>
          <p:nvPr/>
        </p:nvSpPr>
        <p:spPr>
          <a:xfrm>
            <a:off x="3729138" y="4149242"/>
            <a:ext cx="32052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PEDRO BARRETO XIMENES</a:t>
            </a:r>
          </a:p>
          <a:p>
            <a:pPr algn="ctr"/>
            <a:r>
              <a:rPr lang="en-MY" sz="1200" dirty="0"/>
              <a:t>Accreditation Standards(ANAAA)</a:t>
            </a:r>
          </a:p>
          <a:p>
            <a:pPr algn="ctr"/>
            <a:r>
              <a:rPr lang="en-MY" sz="1200" dirty="0"/>
              <a:t>Institute of Business (IOB)</a:t>
            </a:r>
            <a:endParaRPr lang="en-US" sz="1200" dirty="0"/>
          </a:p>
        </p:txBody>
      </p:sp>
      <p:pic>
        <p:nvPicPr>
          <p:cNvPr id="26" name="Picture 2" descr="Hasil carian imej untuk flag timor leste">
            <a:extLst>
              <a:ext uri="{FF2B5EF4-FFF2-40B4-BE49-F238E27FC236}">
                <a16:creationId xmlns:a16="http://schemas.microsoft.com/office/drawing/2014/main" id="{72BB1EB8-34F3-4013-8779-A1CC92BCA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036" y="4659264"/>
            <a:ext cx="3035667" cy="1881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rafik 20">
            <a:extLst>
              <a:ext uri="{FF2B5EF4-FFF2-40B4-BE49-F238E27FC236}">
                <a16:creationId xmlns:a16="http://schemas.microsoft.com/office/drawing/2014/main" id="{64A6542B-A042-4913-A772-C32A93491886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43"/>
          <a:stretch/>
        </p:blipFill>
        <p:spPr bwMode="auto">
          <a:xfrm>
            <a:off x="9537498" y="1586777"/>
            <a:ext cx="2520000" cy="27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rafik 21">
            <a:extLst>
              <a:ext uri="{FF2B5EF4-FFF2-40B4-BE49-F238E27FC236}">
                <a16:creationId xmlns:a16="http://schemas.microsoft.com/office/drawing/2014/main" id="{E79E943F-DB4E-42B8-AA73-74E0754C868F}"/>
              </a:ext>
            </a:extLst>
          </p:cNvPr>
          <p:cNvPicPr/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929"/>
          <a:stretch/>
        </p:blipFill>
        <p:spPr bwMode="auto">
          <a:xfrm>
            <a:off x="6793535" y="3196478"/>
            <a:ext cx="2468952" cy="25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rafik 22">
            <a:extLst>
              <a:ext uri="{FF2B5EF4-FFF2-40B4-BE49-F238E27FC236}">
                <a16:creationId xmlns:a16="http://schemas.microsoft.com/office/drawing/2014/main" id="{FF2B4675-529B-4947-A92C-0363EC6B7732}"/>
              </a:ext>
            </a:extLst>
          </p:cNvPr>
          <p:cNvPicPr/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553"/>
          <a:stretch/>
        </p:blipFill>
        <p:spPr bwMode="auto">
          <a:xfrm>
            <a:off x="4143797" y="1583761"/>
            <a:ext cx="2376000" cy="2592000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21FE1AC-3871-458D-B1D7-6E1DCDB1E5E7}"/>
              </a:ext>
            </a:extLst>
          </p:cNvPr>
          <p:cNvSpPr/>
          <p:nvPr/>
        </p:nvSpPr>
        <p:spPr>
          <a:xfrm>
            <a:off x="6742487" y="5736789"/>
            <a:ext cx="2520000" cy="5693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MARLIM DA SILVA</a:t>
            </a:r>
          </a:p>
          <a:p>
            <a:pPr algn="ctr" fontAlgn="ctr"/>
            <a:r>
              <a:rPr lang="en-US" sz="1200" dirty="0"/>
              <a:t>Institute of Business (IOB</a:t>
            </a:r>
            <a:r>
              <a:rPr lang="en-US" sz="1300" dirty="0"/>
              <a:t>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3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</a:t>
            </a:r>
          </a:p>
          <a:p>
            <a:r>
              <a:rPr lang="en-US" sz="23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Country Representative</a:t>
            </a:r>
            <a:endParaRPr lang="en-MY" sz="23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7581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913"/>
            <a:ext cx="7531721" cy="56143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 of Membership 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651759" y="1198781"/>
            <a:ext cx="9552505" cy="49552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ARTICLE IV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Membership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1. Individual Membership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Individual membership of the association is open to experts and practitioners involved in the development of quality assurance in academic institutions in South East Asia including Timor </a:t>
            </a:r>
            <a:r>
              <a:rPr lang="en-US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Leste</a:t>
            </a: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.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i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2. Institutional Membership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The academic institution of the registered individual member may apply for the institutional membership of the Association.</a:t>
            </a: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01463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13"/>
            <a:ext cx="7607921" cy="5675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 of Membership 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956561" y="1290221"/>
            <a:ext cx="9232470" cy="477053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ARTICLE IV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Membership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3. Honorary Membership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highest officer in charge of Quality Assurance in the member institution (e.g. Vice President/Deputy Vice Chancellor/Vice Rector) shall be automatically entitled for Honorary Membership.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Only individual members are eligible to participate in the governance and administration of the Association.</a:t>
            </a:r>
          </a:p>
          <a:p>
            <a:pPr algn="just">
              <a:spcAft>
                <a:spcPts val="0"/>
              </a:spcAft>
            </a:pPr>
            <a:endParaRPr lang="en-US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applicants shall submit a duly completed application form to the association.</a:t>
            </a:r>
            <a:endParaRPr lang="en-MY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98278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13"/>
            <a:ext cx="7607921" cy="5675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Rights &amp; Obligations 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956561" y="1290221"/>
            <a:ext cx="9232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75785-2BD5-4CDD-B4F7-73EFA03703CC}"/>
              </a:ext>
            </a:extLst>
          </p:cNvPr>
          <p:cNvSpPr/>
          <p:nvPr/>
        </p:nvSpPr>
        <p:spPr>
          <a:xfrm>
            <a:off x="4709160" y="144348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ARTICLE IV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latin typeface="Verdana" panose="020B0604030504040204" pitchFamily="34" charset="0"/>
                <a:ea typeface="Arial Unicode MS"/>
                <a:cs typeface="Times New Roman" panose="02020603050405020304" pitchFamily="18" charset="0"/>
              </a:rPr>
              <a:t>Membership</a:t>
            </a: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F9556-49A1-497D-BC65-13F56E72AB10}"/>
              </a:ext>
            </a:extLst>
          </p:cNvPr>
          <p:cNvSpPr/>
          <p:nvPr/>
        </p:nvSpPr>
        <p:spPr>
          <a:xfrm>
            <a:off x="2471271" y="2746959"/>
            <a:ext cx="9717760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The members of ASEAN-QAA shall have the following rights and obligations: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Participate in and support the activities of the ASEAN-QAA;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Abide by the rules, policies, and regulations formulated by the Executive Committee;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Attend all the meetings called by the Executive Committee;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Cast one (1) vote per member in the election of the members of the Executive Committee and the Executive Board;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Hold an Executive Committee position and/or be an Executive Board Member provided he/she is elected;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Hold a position as the Country Representative provided he/she is elected;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 algn="just" fontAlgn="base">
              <a:spcAft>
                <a:spcPts val="0"/>
              </a:spcAft>
              <a:buFont typeface="+mj-lt"/>
              <a:buAutoNum type="arabicPeriod"/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Discuss any question or matter regarding the present Constitution and By-Laws of the ASEAN-QAA;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0A63FC-F9F7-4F5D-9972-70D543A9D808}"/>
              </a:ext>
            </a:extLst>
          </p:cNvPr>
          <p:cNvSpPr/>
          <p:nvPr/>
        </p:nvSpPr>
        <p:spPr>
          <a:xfrm>
            <a:off x="2524152" y="2238494"/>
            <a:ext cx="449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5. Rights and Obligations</a:t>
            </a: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19189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8" name="Rectangle 27"/>
          <p:cNvSpPr/>
          <p:nvPr/>
        </p:nvSpPr>
        <p:spPr>
          <a:xfrm>
            <a:off x="4511545" y="2166009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20" name="Hexagon 19"/>
          <p:cNvSpPr/>
          <p:nvPr/>
        </p:nvSpPr>
        <p:spPr>
          <a:xfrm>
            <a:off x="3304012" y="2270656"/>
            <a:ext cx="273341" cy="229645"/>
          </a:xfrm>
          <a:prstGeom prst="hexagon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1412F1D-B1F8-49CC-B533-86047DB7470A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99353" cy="114292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147D94E0-BC4E-4074-9D8B-51923A61DC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7592535"/>
              </p:ext>
            </p:extLst>
          </p:nvPr>
        </p:nvGraphicFramePr>
        <p:xfrm>
          <a:off x="-2" y="1249757"/>
          <a:ext cx="10201483" cy="5608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2" name="Picture 21">
            <a:extLst>
              <a:ext uri="{FF2B5EF4-FFF2-40B4-BE49-F238E27FC236}">
                <a16:creationId xmlns:a16="http://schemas.microsoft.com/office/drawing/2014/main" id="{9F317F3D-32E2-4038-A603-6F5A8DC4987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4824" y="5906694"/>
            <a:ext cx="1181686" cy="66469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6DF6C2-46E2-48AC-999F-5DAD226D8CE2}"/>
              </a:ext>
            </a:extLst>
          </p:cNvPr>
          <p:cNvSpPr txBox="1"/>
          <p:nvPr/>
        </p:nvSpPr>
        <p:spPr>
          <a:xfrm>
            <a:off x="908388" y="6601872"/>
            <a:ext cx="118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23 / 03 / 2018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4DEE01B-22F3-4763-9E10-58543038DBA5}"/>
              </a:ext>
            </a:extLst>
          </p:cNvPr>
          <p:cNvSpPr/>
          <p:nvPr/>
        </p:nvSpPr>
        <p:spPr>
          <a:xfrm>
            <a:off x="6356936" y="2617819"/>
            <a:ext cx="633076" cy="618979"/>
          </a:xfrm>
          <a:prstGeom prst="ellipse">
            <a:avLst/>
          </a:prstGeom>
          <a:solidFill>
            <a:srgbClr val="246A36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F79D40-46B4-41FD-9140-8219D963950B}"/>
              </a:ext>
            </a:extLst>
          </p:cNvPr>
          <p:cNvGrpSpPr/>
          <p:nvPr/>
        </p:nvGrpSpPr>
        <p:grpSpPr>
          <a:xfrm>
            <a:off x="2693677" y="2064668"/>
            <a:ext cx="1764715" cy="657953"/>
            <a:chOff x="3201180" y="2669576"/>
            <a:chExt cx="1764715" cy="689897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9771E8B-0FD6-43EC-86CE-30DBA253F10D}"/>
                </a:ext>
              </a:extLst>
            </p:cNvPr>
            <p:cNvSpPr/>
            <p:nvPr/>
          </p:nvSpPr>
          <p:spPr>
            <a:xfrm>
              <a:off x="3201180" y="2669576"/>
              <a:ext cx="1764715" cy="6898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E74C30E-8DA9-435E-B834-391B288DC547}"/>
                </a:ext>
              </a:extLst>
            </p:cNvPr>
            <p:cNvSpPr txBox="1"/>
            <p:nvPr/>
          </p:nvSpPr>
          <p:spPr>
            <a:xfrm>
              <a:off x="3201180" y="2669576"/>
              <a:ext cx="1764715" cy="689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396" tIns="0" rIns="0" bIns="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2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ASEAN QA Forum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MY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Association Building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MY" sz="12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Book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221BB73-D172-47CF-8D64-420D61DD8C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08645" y="2722621"/>
            <a:ext cx="1252017" cy="70425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D6CA7E35-F774-4B48-A4AB-01081B2C0167}"/>
              </a:ext>
            </a:extLst>
          </p:cNvPr>
          <p:cNvSpPr txBox="1"/>
          <p:nvPr/>
        </p:nvSpPr>
        <p:spPr>
          <a:xfrm>
            <a:off x="2966441" y="3469380"/>
            <a:ext cx="1449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25-27 / 01 / 2019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396D2DD6-4987-4334-8B6B-D0FA9D16AE3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8507" y="4697593"/>
            <a:ext cx="1300480" cy="73152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242E4A3-730D-426C-AFDE-0BE61EA598DC}"/>
              </a:ext>
            </a:extLst>
          </p:cNvPr>
          <p:cNvSpPr txBox="1"/>
          <p:nvPr/>
        </p:nvSpPr>
        <p:spPr>
          <a:xfrm>
            <a:off x="4597232" y="5345880"/>
            <a:ext cx="1449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25-27 / 04 / 2019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9EC0DAE-3172-43EC-BE73-5D9133D0F406}"/>
              </a:ext>
            </a:extLst>
          </p:cNvPr>
          <p:cNvGrpSpPr/>
          <p:nvPr/>
        </p:nvGrpSpPr>
        <p:grpSpPr>
          <a:xfrm>
            <a:off x="5758101" y="1005603"/>
            <a:ext cx="1764715" cy="657953"/>
            <a:chOff x="3201180" y="2669576"/>
            <a:chExt cx="1764715" cy="68989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96271-CEEE-402F-9B11-376A3B09B2C7}"/>
                </a:ext>
              </a:extLst>
            </p:cNvPr>
            <p:cNvSpPr/>
            <p:nvPr/>
          </p:nvSpPr>
          <p:spPr>
            <a:xfrm>
              <a:off x="3201180" y="2669576"/>
              <a:ext cx="1764715" cy="6898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BC5D4F-C810-43E6-8C3B-7AF90171943B}"/>
                </a:ext>
              </a:extLst>
            </p:cNvPr>
            <p:cNvSpPr txBox="1"/>
            <p:nvPr/>
          </p:nvSpPr>
          <p:spPr>
            <a:xfrm>
              <a:off x="3201180" y="2669576"/>
              <a:ext cx="1764715" cy="689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3396" tIns="0" rIns="0" bIns="0" numCol="1" spcCol="1270" anchor="t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MY" sz="12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ASEAN QA Forum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MY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Association Building</a:t>
              </a:r>
            </a:p>
            <a:p>
              <a:pPr marL="171450" lvl="0" indent="-171450" algn="l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MY" sz="1200" kern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Project Book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7B4DFB2-8FC0-4609-B952-F3EBD6BB559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62866" y="1651829"/>
            <a:ext cx="1294226" cy="72800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832D106D-919D-4016-9283-971D57D2D6D7}"/>
              </a:ext>
            </a:extLst>
          </p:cNvPr>
          <p:cNvSpPr txBox="1"/>
          <p:nvPr/>
        </p:nvSpPr>
        <p:spPr>
          <a:xfrm>
            <a:off x="5819842" y="2382185"/>
            <a:ext cx="1590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31/07 -02 / 08 / 2019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C02FF76-E358-4242-8D19-14DAFB34861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6041" y="4855177"/>
            <a:ext cx="1595728" cy="85559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684DB139-1459-4F4E-9F4D-365873D3B470}"/>
              </a:ext>
            </a:extLst>
          </p:cNvPr>
          <p:cNvSpPr txBox="1"/>
          <p:nvPr/>
        </p:nvSpPr>
        <p:spPr>
          <a:xfrm>
            <a:off x="7593712" y="5790530"/>
            <a:ext cx="14497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06-08 / 11 / 2019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71824404-1DA1-4B88-AFBB-D06D5F26AAC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00487" y="5895850"/>
            <a:ext cx="1315276" cy="6755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E6AFB9A-8F65-408F-8556-C6346B85512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266317" y="2722621"/>
            <a:ext cx="739880" cy="70948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E7F5F283-E4F9-401E-973C-EC4020DB2D2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06342" y="4697592"/>
            <a:ext cx="492795" cy="73152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FF4F09C-E66D-42FF-9757-E500B22F2A2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96009" y="1648311"/>
            <a:ext cx="1067207" cy="7315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7796AB9-76F3-4ABC-B5C5-3703EA7EB40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31598" y="4855177"/>
            <a:ext cx="874626" cy="8387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1AC956C-094D-4619-A8B4-9C2E419CFFB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607084" y="3697362"/>
            <a:ext cx="895334" cy="73917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CE97D90-ED2F-44A0-B16E-2110BC1C45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365631" y="4615190"/>
            <a:ext cx="384081" cy="384081"/>
          </a:xfrm>
          <a:prstGeom prst="rect">
            <a:avLst/>
          </a:prstGeom>
        </p:spPr>
      </p:pic>
      <p:sp>
        <p:nvSpPr>
          <p:cNvPr id="57" name="Oval 56">
            <a:extLst>
              <a:ext uri="{FF2B5EF4-FFF2-40B4-BE49-F238E27FC236}">
                <a16:creationId xmlns:a16="http://schemas.microsoft.com/office/drawing/2014/main" id="{8A6D89FB-7D5D-44D7-A858-27BB81D45F92}"/>
              </a:ext>
            </a:extLst>
          </p:cNvPr>
          <p:cNvSpPr/>
          <p:nvPr/>
        </p:nvSpPr>
        <p:spPr>
          <a:xfrm>
            <a:off x="3478570" y="3801313"/>
            <a:ext cx="402482" cy="41269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F2738C8-3595-4373-BE1A-FD07052BD074}"/>
              </a:ext>
            </a:extLst>
          </p:cNvPr>
          <p:cNvSpPr txBox="1"/>
          <p:nvPr/>
        </p:nvSpPr>
        <p:spPr>
          <a:xfrm>
            <a:off x="425398" y="4461248"/>
            <a:ext cx="11816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200" dirty="0">
                <a:latin typeface="Arial" panose="020B0604020202020204" pitchFamily="34" charset="0"/>
                <a:cs typeface="Arial" panose="020B0604020202020204" pitchFamily="34" charset="0"/>
              </a:rPr>
              <a:t>31 / 08 / 2018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8373D52-1F0E-4637-9319-AC0D53056365}"/>
              </a:ext>
            </a:extLst>
          </p:cNvPr>
          <p:cNvSpPr txBox="1"/>
          <p:nvPr/>
        </p:nvSpPr>
        <p:spPr>
          <a:xfrm>
            <a:off x="342030" y="4763325"/>
            <a:ext cx="1764715" cy="65795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3396" tIns="0" rIns="0" bIns="0" numCol="1" spcCol="1270" anchor="t" anchorCtr="0">
            <a:noAutofit/>
          </a:bodyPr>
          <a:lstStyle/>
          <a:p>
            <a:pPr marL="0" lvl="0" indent="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ASEAN QA Forum</a:t>
            </a:r>
          </a:p>
          <a:p>
            <a:pPr marL="171450" lvl="0" indent="-17145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MY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Association Building</a:t>
            </a:r>
          </a:p>
          <a:p>
            <a:pPr marL="171450" lvl="0" indent="-171450" algn="l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n-MY" sz="12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Book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5DC39F-2E39-4364-A9B9-810929DDCEF2}"/>
              </a:ext>
            </a:extLst>
          </p:cNvPr>
          <p:cNvSpPr txBox="1"/>
          <p:nvPr/>
        </p:nvSpPr>
        <p:spPr>
          <a:xfrm>
            <a:off x="10942989" y="1371600"/>
            <a:ext cx="3549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  <a:endParaRPr lang="en-MY" sz="32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69765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13"/>
            <a:ext cx="7607921" cy="5675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Rights &amp; Obligations 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956561" y="1290221"/>
            <a:ext cx="9232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75785-2BD5-4CDD-B4F7-73EFA03703CC}"/>
              </a:ext>
            </a:extLst>
          </p:cNvPr>
          <p:cNvSpPr/>
          <p:nvPr/>
        </p:nvSpPr>
        <p:spPr>
          <a:xfrm>
            <a:off x="4709160" y="144348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ARTICLE IV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latin typeface="Verdana" panose="020B0604030504040204" pitchFamily="34" charset="0"/>
                <a:ea typeface="Arial Unicode MS"/>
                <a:cs typeface="Times New Roman" panose="02020603050405020304" pitchFamily="18" charset="0"/>
              </a:rPr>
              <a:t>Membership</a:t>
            </a:r>
            <a:endParaRPr lang="en-MY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5F9556-49A1-497D-BC65-13F56E72AB10}"/>
              </a:ext>
            </a:extLst>
          </p:cNvPr>
          <p:cNvSpPr/>
          <p:nvPr/>
        </p:nvSpPr>
        <p:spPr>
          <a:xfrm>
            <a:off x="2346959" y="2670759"/>
            <a:ext cx="9845041" cy="35417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8.   Have access and right to reproduce any relevant documents pertaining to the</a:t>
            </a: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     ASEAN-QAA, such as this Constitution and By-Laws, among others;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9.   Receive Certificate of Membership;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10. Have access to Quality Assurance experts, QA-based resources/ publications by</a:t>
            </a: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     the association;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11. Optimize opportunities for collaboration and networking;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12. Receive priority service (Priority-Lane) for any </a:t>
            </a:r>
            <a:r>
              <a:rPr lang="en-US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Programme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organized by the</a:t>
            </a: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     Association;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13. Receive discount for relevant </a:t>
            </a:r>
            <a:r>
              <a:rPr lang="en-US" kern="0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programmes</a:t>
            </a: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organized by the association</a:t>
            </a:r>
          </a:p>
          <a:p>
            <a:pPr lvl="0" algn="just" fontAlgn="base">
              <a:spcAft>
                <a:spcPts val="0"/>
              </a:spcAft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    (if available and applicable); </a:t>
            </a:r>
            <a:endParaRPr lang="en-MY" sz="1600" kern="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0" fontAlgn="base">
              <a:lnSpc>
                <a:spcPct val="107000"/>
              </a:lnSpc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14. Exercise such other rights and obligations as may be deemed necessary by the </a:t>
            </a:r>
          </a:p>
          <a:p>
            <a:pPr lvl="0" fontAlgn="base">
              <a:lnSpc>
                <a:spcPct val="107000"/>
              </a:lnSpc>
            </a:pPr>
            <a:r>
              <a:rPr lang="en-US" kern="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      Executive Committee;</a:t>
            </a:r>
            <a:endParaRPr lang="en-MY" sz="1600" u="none" strike="noStrike" kern="0" spc="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BCE622-979E-494B-89FA-BACAFC741840}"/>
              </a:ext>
            </a:extLst>
          </p:cNvPr>
          <p:cNvSpPr/>
          <p:nvPr/>
        </p:nvSpPr>
        <p:spPr>
          <a:xfrm>
            <a:off x="2524152" y="2238494"/>
            <a:ext cx="4491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5. Rights and Obligations</a:t>
            </a: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26861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13"/>
            <a:ext cx="7607921" cy="5675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393C321-176B-483E-A8BB-838ABB029F97}"/>
              </a:ext>
            </a:extLst>
          </p:cNvPr>
          <p:cNvSpPr/>
          <p:nvPr/>
        </p:nvSpPr>
        <p:spPr>
          <a:xfrm>
            <a:off x="6294121" y="725584"/>
            <a:ext cx="5830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Membership Fees 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956561" y="1290221"/>
            <a:ext cx="9232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075785-2BD5-4CDD-B4F7-73EFA03703CC}"/>
              </a:ext>
            </a:extLst>
          </p:cNvPr>
          <p:cNvSpPr/>
          <p:nvPr/>
        </p:nvSpPr>
        <p:spPr>
          <a:xfrm>
            <a:off x="4709160" y="1336804"/>
            <a:ext cx="6096000" cy="8925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ARTICLE IV</a:t>
            </a:r>
            <a:b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</a:b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en-US" b="1" dirty="0">
                <a:latin typeface="Verdana" panose="020B0604030504040204" pitchFamily="34" charset="0"/>
                <a:ea typeface="Arial Unicode MS"/>
                <a:cs typeface="Times New Roman" panose="02020603050405020304" pitchFamily="18" charset="0"/>
              </a:rPr>
              <a:t>Membership</a:t>
            </a:r>
            <a:endParaRPr lang="en-MY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D1742BB-7E6E-41A0-8348-CDA2FA6B0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532937"/>
              </p:ext>
            </p:extLst>
          </p:nvPr>
        </p:nvGraphicFramePr>
        <p:xfrm>
          <a:off x="2601888" y="2843821"/>
          <a:ext cx="7607922" cy="2801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4925">
                  <a:extLst>
                    <a:ext uri="{9D8B030D-6E8A-4147-A177-3AD203B41FA5}">
                      <a16:colId xmlns:a16="http://schemas.microsoft.com/office/drawing/2014/main" val="2845903249"/>
                    </a:ext>
                  </a:extLst>
                </a:gridCol>
                <a:gridCol w="1935045">
                  <a:extLst>
                    <a:ext uri="{9D8B030D-6E8A-4147-A177-3AD203B41FA5}">
                      <a16:colId xmlns:a16="http://schemas.microsoft.com/office/drawing/2014/main" val="1025650289"/>
                    </a:ext>
                  </a:extLst>
                </a:gridCol>
                <a:gridCol w="1908088">
                  <a:extLst>
                    <a:ext uri="{9D8B030D-6E8A-4147-A177-3AD203B41FA5}">
                      <a16:colId xmlns:a16="http://schemas.microsoft.com/office/drawing/2014/main" val="1494900191"/>
                    </a:ext>
                  </a:extLst>
                </a:gridCol>
                <a:gridCol w="2149864">
                  <a:extLst>
                    <a:ext uri="{9D8B030D-6E8A-4147-A177-3AD203B41FA5}">
                      <a16:colId xmlns:a16="http://schemas.microsoft.com/office/drawing/2014/main" val="692879097"/>
                    </a:ext>
                  </a:extLst>
                </a:gridCol>
              </a:tblGrid>
              <a:tr h="10934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Type of Membership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Application Fee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Annual Fee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Lifetime Membership Fee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910312846"/>
                  </a:ext>
                </a:extLst>
              </a:tr>
              <a:tr h="8022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Individual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Not Applicable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25.00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100.00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3944604793"/>
                  </a:ext>
                </a:extLst>
              </a:tr>
              <a:tr h="9062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Institutional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Not Applicable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100.00</a:t>
                      </a:r>
                      <a:endParaRPr lang="en-MY" sz="200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uFill>
                            <a:solidFill>
                              <a:srgbClr val="000000"/>
                            </a:solidFill>
                          </a:uFill>
                        </a:rPr>
                        <a:t>300.00</a:t>
                      </a:r>
                      <a:endParaRPr lang="en-MY" sz="2000" dirty="0">
                        <a:solidFill>
                          <a:srgbClr val="000000"/>
                        </a:solidFill>
                        <a:effectLst/>
                        <a:uFill>
                          <a:solidFill>
                            <a:srgbClr val="000000"/>
                          </a:solidFill>
                        </a:uFill>
                        <a:latin typeface="Gadugi" panose="020B0502040204020203" pitchFamily="34" charset="0"/>
                        <a:ea typeface="Gadugi" panose="020B0502040204020203" pitchFamily="34" charset="0"/>
                        <a:cs typeface="Gadugi" panose="020B0502040204020203" pitchFamily="34" charset="0"/>
                      </a:endParaRPr>
                    </a:p>
                  </a:txBody>
                  <a:tcPr marL="50800" marR="50800" marT="50800" marB="50800"/>
                </a:tc>
                <a:extLst>
                  <a:ext uri="{0D108BD9-81ED-4DB2-BD59-A6C34878D82A}">
                    <a16:rowId xmlns:a16="http://schemas.microsoft.com/office/drawing/2014/main" val="2641970972"/>
                  </a:ext>
                </a:extLst>
              </a:tr>
            </a:tbl>
          </a:graphicData>
        </a:graphic>
      </p:graphicFrame>
      <p:sp>
        <p:nvSpPr>
          <p:cNvPr id="12" name="Rectangle 1">
            <a:extLst>
              <a:ext uri="{FF2B5EF4-FFF2-40B4-BE49-F238E27FC236}">
                <a16:creationId xmlns:a16="http://schemas.microsoft.com/office/drawing/2014/main" id="{06C6BA14-79A6-45A8-8C91-02B0E595E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402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17D9B6-22FE-4E09-8965-C602FB29E407}"/>
              </a:ext>
            </a:extLst>
          </p:cNvPr>
          <p:cNvSpPr/>
          <p:nvPr/>
        </p:nvSpPr>
        <p:spPr>
          <a:xfrm>
            <a:off x="2651760" y="222191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Calibri" panose="020F0502020204030204" pitchFamily="34" charset="0"/>
              </a:rPr>
              <a:t>Section 6. Membership Fees</a:t>
            </a:r>
            <a:endParaRPr lang="en-MY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59855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-913"/>
            <a:ext cx="7607921" cy="567535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3812390" y="2655125"/>
            <a:ext cx="3007816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10" name="Rectangle 9"/>
          <p:cNvSpPr/>
          <p:nvPr/>
        </p:nvSpPr>
        <p:spPr>
          <a:xfrm>
            <a:off x="6441935" y="2755981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16A0E51-602E-4CE0-A836-0E3BD8220E90}"/>
              </a:ext>
            </a:extLst>
          </p:cNvPr>
          <p:cNvSpPr/>
          <p:nvPr/>
        </p:nvSpPr>
        <p:spPr>
          <a:xfrm>
            <a:off x="2956561" y="1290221"/>
            <a:ext cx="9232470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endParaRPr lang="en-MY" sz="16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06C6BA14-79A6-45A8-8C91-02B0E595E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8975" y="34020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MY"/>
          </a:p>
        </p:txBody>
      </p:sp>
      <p:pic>
        <p:nvPicPr>
          <p:cNvPr id="6146" name="Picture 2" descr="Image result for thank you">
            <a:extLst>
              <a:ext uri="{FF2B5EF4-FFF2-40B4-BE49-F238E27FC236}">
                <a16:creationId xmlns:a16="http://schemas.microsoft.com/office/drawing/2014/main" id="{63DB55B1-C4E9-4CD9-91C2-99BFBD42E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783" y="942975"/>
            <a:ext cx="9357248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206446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9276514" y="1270248"/>
            <a:ext cx="27564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Vision</a:t>
            </a:r>
            <a:endParaRPr lang="en-MY" sz="40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CAB1A2-3082-4AD5-AFDB-DE2266E6111C}"/>
              </a:ext>
            </a:extLst>
          </p:cNvPr>
          <p:cNvSpPr txBox="1"/>
          <p:nvPr/>
        </p:nvSpPr>
        <p:spPr>
          <a:xfrm>
            <a:off x="1835937" y="2169062"/>
            <a:ext cx="9636370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“The ASEAN Quality Assurance Association shall be a Regional Network Sharing Expertise and Resources for Enhancing Quality in ASEAN Higher Education Institutions”</a:t>
            </a:r>
            <a:endParaRPr lang="en-MY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58151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9950960" y="1243744"/>
            <a:ext cx="2227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</a:t>
            </a:r>
            <a:endParaRPr lang="en-MY" sz="40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1C4A93-86F5-40B5-800D-08A75C772D7C}"/>
              </a:ext>
            </a:extLst>
          </p:cNvPr>
          <p:cNvSpPr txBox="1"/>
          <p:nvPr/>
        </p:nvSpPr>
        <p:spPr>
          <a:xfrm>
            <a:off x="1266092" y="1980884"/>
            <a:ext cx="9636370" cy="41549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ASEAN QAA is committed to promote quality assurance in higher education institutions (HEIs) in the region through:</a:t>
            </a:r>
          </a:p>
          <a:p>
            <a:pPr algn="just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capacity-building programs in collaboration with other quality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assurance networks in South East Asia and beyond;</a:t>
            </a:r>
          </a:p>
          <a:p>
            <a:pPr marL="457200" indent="-457200" algn="just">
              <a:buAutoNum type="arabicPeriod" startAt="2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the provision of professional and technical assistance to its institutional and individual members in the area of quality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assurance; and,</a:t>
            </a:r>
          </a:p>
          <a:p>
            <a:pPr marL="457200" indent="-457200" algn="just">
              <a:buAutoNum type="arabicPeriod" startAt="3"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dissemination and sharing of best practices in quality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assurance among HEIs in the region and beyond through</a:t>
            </a:r>
          </a:p>
          <a:p>
            <a:pPr algn="just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 publications (online and print) and use of database on QA.</a:t>
            </a:r>
          </a:p>
        </p:txBody>
      </p:sp>
    </p:spTree>
    <p:extLst>
      <p:ext uri="{BB962C8B-B14F-4D97-AF65-F5344CB8AC3E}">
        <p14:creationId xmlns:p14="http://schemas.microsoft.com/office/powerpoint/2010/main" val="13576979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6252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5830787" y="1243744"/>
            <a:ext cx="63479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61DAE1A-D4FD-45C4-B4B8-FC7B006FAF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2120" y="2018965"/>
            <a:ext cx="9707879" cy="48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12234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5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5636319" y="1243744"/>
            <a:ext cx="6542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Executive Board &amp; Executive Committee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32670B7-1A15-4F83-A622-27CD0362A1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774" y="5939620"/>
            <a:ext cx="1344665" cy="736271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MALAYSIA</a:t>
            </a:r>
            <a:endParaRPr lang="en-MY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A5C856B-0981-40A6-896B-7EEC1708732C}"/>
              </a:ext>
            </a:extLst>
          </p:cNvPr>
          <p:cNvSpPr/>
          <p:nvPr/>
        </p:nvSpPr>
        <p:spPr>
          <a:xfrm>
            <a:off x="2557819" y="5388771"/>
            <a:ext cx="35381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JAMALUDDIN IBRAHIM</a:t>
            </a:r>
          </a:p>
          <a:p>
            <a:pPr algn="ctr" fontAlgn="ctr"/>
            <a:r>
              <a:rPr lang="en-US" sz="1200" dirty="0" err="1"/>
              <a:t>Universiti</a:t>
            </a:r>
            <a:r>
              <a:rPr lang="en-US" sz="1200" dirty="0"/>
              <a:t> </a:t>
            </a:r>
            <a:r>
              <a:rPr lang="en-US" sz="1200" dirty="0" err="1"/>
              <a:t>Teknologi</a:t>
            </a:r>
            <a:r>
              <a:rPr lang="en-US" sz="1200" dirty="0"/>
              <a:t> PETRONAS</a:t>
            </a:r>
            <a:endParaRPr lang="en-MY" sz="1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487FAB9-6D65-4C1B-8E83-61A233BA9D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08310" y="2470271"/>
            <a:ext cx="2649430" cy="29337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1E3BD3-128B-40A0-911C-9AE52E675095}"/>
              </a:ext>
            </a:extLst>
          </p:cNvPr>
          <p:cNvSpPr txBox="1"/>
          <p:nvPr/>
        </p:nvSpPr>
        <p:spPr>
          <a:xfrm>
            <a:off x="3008310" y="1975528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PRESIDENT</a:t>
            </a:r>
            <a:endParaRPr lang="en-MY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716C2-EFDB-4892-8914-FC26C143BD28}"/>
              </a:ext>
            </a:extLst>
          </p:cNvPr>
          <p:cNvSpPr txBox="1"/>
          <p:nvPr/>
        </p:nvSpPr>
        <p:spPr>
          <a:xfrm>
            <a:off x="6950836" y="1982156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VICE PRESIDENT</a:t>
            </a:r>
            <a:endParaRPr lang="en-MY" b="1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B4DB229-7F92-4634-9E40-EA4EE4F881E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2807" y="2470271"/>
            <a:ext cx="2514931" cy="29185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28337AD-B8E4-47B3-B3FB-AA81121F6621}"/>
              </a:ext>
            </a:extLst>
          </p:cNvPr>
          <p:cNvSpPr/>
          <p:nvPr/>
        </p:nvSpPr>
        <p:spPr>
          <a:xfrm>
            <a:off x="7042807" y="5344649"/>
            <a:ext cx="2514931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ALYSSA PELEO-ALAMPAY</a:t>
            </a:r>
          </a:p>
          <a:p>
            <a:pPr algn="ctr"/>
            <a:r>
              <a:rPr lang="en-MY" sz="1200" dirty="0"/>
              <a:t>University of the Philippines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B538A7-BFE4-480D-B694-FD2D2781ECE7}"/>
              </a:ext>
            </a:extLst>
          </p:cNvPr>
          <p:cNvSpPr txBox="1">
            <a:spLocks/>
          </p:cNvSpPr>
          <p:nvPr/>
        </p:nvSpPr>
        <p:spPr>
          <a:xfrm>
            <a:off x="7042807" y="5898647"/>
            <a:ext cx="2526631" cy="80243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66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PHILIPPINES</a:t>
            </a:r>
            <a:endParaRPr lang="en-MY" sz="2000" b="1" dirty="0">
              <a:solidFill>
                <a:srgbClr val="0066A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686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5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5636319" y="1243744"/>
            <a:ext cx="6542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Executive Board &amp; Executive Committee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E3BD3-128B-40A0-911C-9AE52E675095}"/>
              </a:ext>
            </a:extLst>
          </p:cNvPr>
          <p:cNvSpPr txBox="1"/>
          <p:nvPr/>
        </p:nvSpPr>
        <p:spPr>
          <a:xfrm>
            <a:off x="3008310" y="1975528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SECRETARY</a:t>
            </a:r>
            <a:endParaRPr lang="en-MY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716C2-EFDB-4892-8914-FC26C143BD28}"/>
              </a:ext>
            </a:extLst>
          </p:cNvPr>
          <p:cNvSpPr txBox="1"/>
          <p:nvPr/>
        </p:nvSpPr>
        <p:spPr>
          <a:xfrm>
            <a:off x="6950836" y="1982156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ASSISTANT SECRETARY</a:t>
            </a:r>
            <a:endParaRPr lang="en-MY" b="1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754B9AB-D589-45DC-A165-CF5347796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58098" y="2501347"/>
            <a:ext cx="2466520" cy="297910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33F2000-6CA4-4E0C-A5A7-00413A5E4DD5}"/>
              </a:ext>
            </a:extLst>
          </p:cNvPr>
          <p:cNvSpPr/>
          <p:nvPr/>
        </p:nvSpPr>
        <p:spPr>
          <a:xfrm>
            <a:off x="3184704" y="5483745"/>
            <a:ext cx="2439913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IRISH TEJERO – DAKAY</a:t>
            </a:r>
          </a:p>
          <a:p>
            <a:pPr algn="ctr"/>
            <a:r>
              <a:rPr lang="en-MY" sz="1200" dirty="0"/>
              <a:t>University of San Carlos</a:t>
            </a:r>
            <a:endParaRPr lang="en-MY" sz="1200" b="1" dirty="0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3E711D95-8FC3-40D7-B3AB-3B909722B22F}"/>
              </a:ext>
            </a:extLst>
          </p:cNvPr>
          <p:cNvSpPr txBox="1">
            <a:spLocks/>
          </p:cNvSpPr>
          <p:nvPr/>
        </p:nvSpPr>
        <p:spPr>
          <a:xfrm>
            <a:off x="3100279" y="5971535"/>
            <a:ext cx="2526631" cy="80243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PHILIPPINES</a:t>
            </a:r>
            <a:endParaRPr lang="en-MY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6E8220A-9AC1-40B7-A75F-83BF8441D0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9669" y="2487104"/>
            <a:ext cx="2713841" cy="297910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F199738D-D8BF-4D9A-83AF-27A59DF7FE8C}"/>
              </a:ext>
            </a:extLst>
          </p:cNvPr>
          <p:cNvSpPr/>
          <p:nvPr/>
        </p:nvSpPr>
        <p:spPr>
          <a:xfrm>
            <a:off x="6824430" y="5482684"/>
            <a:ext cx="271384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HIDAYATI</a:t>
            </a:r>
          </a:p>
          <a:p>
            <a:pPr algn="ctr" fontAlgn="ctr"/>
            <a:r>
              <a:rPr lang="en-US" sz="1400" dirty="0"/>
              <a:t> </a:t>
            </a:r>
            <a:r>
              <a:rPr lang="en-MY" sz="1200" dirty="0" err="1"/>
              <a:t>Universitas</a:t>
            </a:r>
            <a:r>
              <a:rPr lang="en-MY" sz="1200" dirty="0"/>
              <a:t> Negeri Malang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044A75C1-A0F8-4D7D-8948-15D075ECF495}"/>
              </a:ext>
            </a:extLst>
          </p:cNvPr>
          <p:cNvSpPr txBox="1">
            <a:spLocks/>
          </p:cNvSpPr>
          <p:nvPr/>
        </p:nvSpPr>
        <p:spPr>
          <a:xfrm>
            <a:off x="6844443" y="5836920"/>
            <a:ext cx="2693827" cy="10361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INDONESIA</a:t>
            </a:r>
            <a:endParaRPr lang="en-MY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0141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965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5636319" y="1243744"/>
            <a:ext cx="6542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Executive Board &amp; Executive Committee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1E3BD3-128B-40A0-911C-9AE52E675095}"/>
              </a:ext>
            </a:extLst>
          </p:cNvPr>
          <p:cNvSpPr txBox="1"/>
          <p:nvPr/>
        </p:nvSpPr>
        <p:spPr>
          <a:xfrm>
            <a:off x="2449450" y="1975528"/>
            <a:ext cx="23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TREASURER</a:t>
            </a:r>
            <a:endParaRPr lang="en-MY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7716C2-EFDB-4892-8914-FC26C143BD28}"/>
              </a:ext>
            </a:extLst>
          </p:cNvPr>
          <p:cNvSpPr txBox="1"/>
          <p:nvPr/>
        </p:nvSpPr>
        <p:spPr>
          <a:xfrm>
            <a:off x="5030596" y="1982156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AUDITOR</a:t>
            </a:r>
            <a:endParaRPr lang="en-MY" b="1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1599D33-791D-4592-98B1-26A63FDF3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010" y="2499481"/>
            <a:ext cx="2381400" cy="301772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D34BBF-FA7B-415C-8903-ABF761AA495D}"/>
              </a:ext>
            </a:extLst>
          </p:cNvPr>
          <p:cNvSpPr/>
          <p:nvPr/>
        </p:nvSpPr>
        <p:spPr>
          <a:xfrm>
            <a:off x="2358010" y="5486044"/>
            <a:ext cx="2350920" cy="5693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endParaRPr lang="en-US" sz="100" dirty="0"/>
          </a:p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THIRI AUNG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MY" sz="1200" dirty="0" err="1"/>
              <a:t>Dawei</a:t>
            </a:r>
            <a:r>
              <a:rPr lang="en-MY" sz="1200" dirty="0"/>
              <a:t> University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540E5E66-B4B0-40A2-8F4E-25709BE8EF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490" y="5992147"/>
            <a:ext cx="2320440" cy="70118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MYANMAR</a:t>
            </a:r>
            <a:endParaRPr lang="en-MY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50E194-E9A7-40EE-B5B3-BAE381C33F3E}"/>
              </a:ext>
            </a:extLst>
          </p:cNvPr>
          <p:cNvSpPr/>
          <p:nvPr/>
        </p:nvSpPr>
        <p:spPr>
          <a:xfrm>
            <a:off x="5073610" y="5510863"/>
            <a:ext cx="264960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ROHAIDA MOHD SAAT</a:t>
            </a:r>
          </a:p>
          <a:p>
            <a:pPr algn="ctr" fontAlgn="ctr"/>
            <a:r>
              <a:rPr lang="en-US" sz="1200" dirty="0"/>
              <a:t>University of Malaya</a:t>
            </a:r>
            <a:endParaRPr lang="en-MY" sz="1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B885BF6-5D13-4185-98B0-A4FB789193D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31295"/>
          <a:stretch/>
        </p:blipFill>
        <p:spPr>
          <a:xfrm>
            <a:off x="5073610" y="2486211"/>
            <a:ext cx="2546390" cy="3000189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7E9C352E-27B9-4908-AD2B-6BB0642AD73F}"/>
              </a:ext>
            </a:extLst>
          </p:cNvPr>
          <p:cNvSpPr txBox="1">
            <a:spLocks/>
          </p:cNvSpPr>
          <p:nvPr/>
        </p:nvSpPr>
        <p:spPr>
          <a:xfrm>
            <a:off x="5073610" y="5939620"/>
            <a:ext cx="2546390" cy="73627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MALAYSIA</a:t>
            </a:r>
            <a:endParaRPr lang="en-MY" sz="20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1FE3EF1-10C8-4E2D-B13E-92750D8CBEE4}"/>
              </a:ext>
            </a:extLst>
          </p:cNvPr>
          <p:cNvSpPr txBox="1"/>
          <p:nvPr/>
        </p:nvSpPr>
        <p:spPr>
          <a:xfrm>
            <a:off x="8017636" y="1982156"/>
            <a:ext cx="2628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AUDITOR</a:t>
            </a:r>
            <a:endParaRPr lang="en-MY" b="1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4D8F498-99C8-435C-A419-C606EB24C0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908" y="2485855"/>
            <a:ext cx="2706284" cy="3000189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1F55B0C-0360-4972-ADCE-F50DD770784B}"/>
              </a:ext>
            </a:extLst>
          </p:cNvPr>
          <p:cNvSpPr/>
          <p:nvPr/>
        </p:nvSpPr>
        <p:spPr>
          <a:xfrm>
            <a:off x="8061908" y="5491796"/>
            <a:ext cx="2706284" cy="11233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MY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THASANEEYA RATANAROUTAI NOPPARATJAMJOMRAS</a:t>
            </a:r>
          </a:p>
          <a:p>
            <a:pPr algn="ctr"/>
            <a:r>
              <a:rPr lang="en-MY" sz="1300" dirty="0"/>
              <a:t>Mahidol University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15AB266-D1E5-49A5-A69F-18BC963CC5D8}"/>
              </a:ext>
            </a:extLst>
          </p:cNvPr>
          <p:cNvSpPr txBox="1">
            <a:spLocks/>
          </p:cNvSpPr>
          <p:nvPr/>
        </p:nvSpPr>
        <p:spPr>
          <a:xfrm>
            <a:off x="10773251" y="6150333"/>
            <a:ext cx="1301652" cy="46382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useo Sans 300" panose="02000000000000000000" pitchFamily="50" charset="0"/>
              </a:rPr>
              <a:t>THAILAND</a:t>
            </a:r>
            <a:endParaRPr lang="en-MY" sz="2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24576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214" y="1975528"/>
            <a:ext cx="5830786" cy="4882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7620000" cy="571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7610" y="4536374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8" name="Rectangle 7"/>
          <p:cNvSpPr/>
          <p:nvPr/>
        </p:nvSpPr>
        <p:spPr>
          <a:xfrm>
            <a:off x="10209810" y="2293917"/>
            <a:ext cx="1826821" cy="736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9" name="Rectangle 8"/>
          <p:cNvSpPr/>
          <p:nvPr/>
        </p:nvSpPr>
        <p:spPr>
          <a:xfrm>
            <a:off x="2471270" y="2655125"/>
            <a:ext cx="2960701" cy="1526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0" name="Rectangle 9"/>
          <p:cNvSpPr/>
          <p:nvPr/>
        </p:nvSpPr>
        <p:spPr>
          <a:xfrm>
            <a:off x="5636318" y="2420310"/>
            <a:ext cx="4598738" cy="2424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11" name="Rectangle 10"/>
          <p:cNvSpPr/>
          <p:nvPr/>
        </p:nvSpPr>
        <p:spPr>
          <a:xfrm>
            <a:off x="3902054" y="3614706"/>
            <a:ext cx="5187517" cy="16403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7856DB-2D75-413E-88C5-7DF9A547C0CF}"/>
              </a:ext>
            </a:extLst>
          </p:cNvPr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913"/>
            <a:ext cx="1152941" cy="114391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3AE8C4C-A84E-445F-9524-A13A54CB52A9}"/>
              </a:ext>
            </a:extLst>
          </p:cNvPr>
          <p:cNvSpPr/>
          <p:nvPr/>
        </p:nvSpPr>
        <p:spPr>
          <a:xfrm>
            <a:off x="5431971" y="1243744"/>
            <a:ext cx="67467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50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Executive Board &amp; Executive Committee –Country Representative</a:t>
            </a:r>
            <a:endParaRPr lang="en-MY" sz="2400" b="1" dirty="0">
              <a:solidFill>
                <a:srgbClr val="0050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8EF5575-857A-4825-BCD9-FC2B46BE063C}"/>
              </a:ext>
            </a:extLst>
          </p:cNvPr>
          <p:cNvSpPr txBox="1">
            <a:spLocks/>
          </p:cNvSpPr>
          <p:nvPr/>
        </p:nvSpPr>
        <p:spPr>
          <a:xfrm>
            <a:off x="930580" y="2961253"/>
            <a:ext cx="3026775" cy="126975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CAMBODIA</a:t>
            </a:r>
            <a:endParaRPr lang="en-MY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useo Sans 300" panose="02000000000000000000" pitchFamily="50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B94BDCF-0F81-44CD-BAEB-8970690D3B2C}"/>
              </a:ext>
            </a:extLst>
          </p:cNvPr>
          <p:cNvSpPr/>
          <p:nvPr/>
        </p:nvSpPr>
        <p:spPr>
          <a:xfrm>
            <a:off x="4253942" y="5375732"/>
            <a:ext cx="348513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KY RAVIKUN</a:t>
            </a:r>
          </a:p>
          <a:p>
            <a:pPr algn="ctr" fontAlgn="ctr"/>
            <a:r>
              <a:rPr lang="en-US" sz="1200" dirty="0"/>
              <a:t> Phnom Penh International University (PPIU) Relations</a:t>
            </a:r>
            <a:endParaRPr lang="en-MY" sz="12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AFA810B-F5DE-496D-ABF3-1A7D04885DC1}"/>
              </a:ext>
            </a:extLst>
          </p:cNvPr>
          <p:cNvSpPr/>
          <p:nvPr/>
        </p:nvSpPr>
        <p:spPr>
          <a:xfrm>
            <a:off x="8463972" y="5447338"/>
            <a:ext cx="2835660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font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VONG CHORVY</a:t>
            </a:r>
          </a:p>
          <a:p>
            <a:pPr algn="ctr" fontAlgn="ctr"/>
            <a:r>
              <a:rPr lang="en-MY" sz="1200" dirty="0"/>
              <a:t>Royal University of Phnom Penh</a:t>
            </a:r>
            <a:endParaRPr lang="en-MY" sz="12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7522B48-4D13-462D-B282-CB57C61EB6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69" y="4009804"/>
            <a:ext cx="3149210" cy="232542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6781F72-64A6-47FE-97D7-BE5020344F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9138" y="2293917"/>
            <a:ext cx="2891968" cy="297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A5291A-43EE-48DD-8FFB-6316C6C429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2531" y="2293918"/>
            <a:ext cx="2729804" cy="29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14847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JHEADERFOOTERLABEL" val="TRU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2D80738D50A341B0202019DB1C2931" ma:contentTypeVersion="5" ma:contentTypeDescription="Create a new document." ma:contentTypeScope="" ma:versionID="cd268725ac59da72bb6c75bf22789268">
  <xsd:schema xmlns:xsd="http://www.w3.org/2001/XMLSchema" xmlns:xs="http://www.w3.org/2001/XMLSchema" xmlns:p="http://schemas.microsoft.com/office/2006/metadata/properties" xmlns:ns2="75d9f41b-442d-44f6-bb6d-49540235bff2" targetNamespace="http://schemas.microsoft.com/office/2006/metadata/properties" ma:root="true" ma:fieldsID="5931642c69b10e46a23a6cea972a0a87" ns2:_="">
    <xsd:import namespace="75d9f41b-442d-44f6-bb6d-49540235bf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d9f41b-442d-44f6-bb6d-49540235bf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C68BA0A-69C9-4B1E-9E8B-1344D00557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d9f41b-442d-44f6-bb6d-49540235bf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FD0ABE2-BE1F-478B-B8FE-C2FDE9888F1A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75d9f41b-442d-44f6-bb6d-49540235bff2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FD1249D-F13C-441A-964C-BB3A087AD3C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1005</Words>
  <Application>Microsoft Office PowerPoint</Application>
  <PresentationFormat>Widescreen</PresentationFormat>
  <Paragraphs>244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Gadugi</vt:lpstr>
      <vt:lpstr>Museo Sans 300</vt:lpstr>
      <vt:lpstr>Museo Sans 900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MALAYSIA</vt:lpstr>
      <vt:lpstr>PowerPoint Presentation</vt:lpstr>
      <vt:lpstr>MYANMAR</vt:lpstr>
      <vt:lpstr>PowerPoint Presentation</vt:lpstr>
      <vt:lpstr>PowerPoint Presentation</vt:lpstr>
      <vt:lpstr>LAOS</vt:lpstr>
      <vt:lpstr>MYANMAR</vt:lpstr>
      <vt:lpstr>PowerPoint Presentation</vt:lpstr>
      <vt:lpstr>THAILAND</vt:lpstr>
      <vt:lpstr>VIETNAM</vt:lpstr>
      <vt:lpstr>TIMOR LESTE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Universiti Teknologi PETRONAS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Eemir Syhafiq Roslan (QMU/UTP)</dc:creator>
  <cp:lastModifiedBy>Jamaluddin B Ibrahim (QMGMT/UTP)</cp:lastModifiedBy>
  <cp:revision>114</cp:revision>
  <dcterms:created xsi:type="dcterms:W3CDTF">2017-09-25T07:09:48Z</dcterms:created>
  <dcterms:modified xsi:type="dcterms:W3CDTF">2019-11-06T23:50:41Z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0x0101003B2D80738D50A341B0202019DB1C2931</vt:lpwstr>
  </property>
</Properties>
</file>